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0"/>
  </p:notesMasterIdLst>
  <p:sldIdLst>
    <p:sldId id="256" r:id="rId5"/>
    <p:sldId id="286" r:id="rId6"/>
    <p:sldId id="318" r:id="rId7"/>
    <p:sldId id="320" r:id="rId8"/>
    <p:sldId id="319" r:id="rId9"/>
    <p:sldId id="317" r:id="rId10"/>
    <p:sldId id="321" r:id="rId11"/>
    <p:sldId id="322" r:id="rId12"/>
    <p:sldId id="323" r:id="rId13"/>
    <p:sldId id="324" r:id="rId14"/>
    <p:sldId id="326" r:id="rId15"/>
    <p:sldId id="327" r:id="rId16"/>
    <p:sldId id="330" r:id="rId17"/>
    <p:sldId id="331" r:id="rId18"/>
    <p:sldId id="332" r:id="rId19"/>
    <p:sldId id="333" r:id="rId20"/>
    <p:sldId id="334" r:id="rId21"/>
    <p:sldId id="329" r:id="rId22"/>
    <p:sldId id="335" r:id="rId23"/>
    <p:sldId id="336" r:id="rId24"/>
    <p:sldId id="337" r:id="rId25"/>
    <p:sldId id="338" r:id="rId26"/>
    <p:sldId id="339" r:id="rId27"/>
    <p:sldId id="341" r:id="rId28"/>
    <p:sldId id="308" r:id="rId2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01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C3B133-7EB7-4DD8-9610-A159875BA8D9}" v="461" dt="2022-03-22T16:28:46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8" autoAdjust="0"/>
    <p:restoredTop sz="74971" autoAdjust="0"/>
  </p:normalViewPr>
  <p:slideViewPr>
    <p:cSldViewPr snapToGrid="0">
      <p:cViewPr>
        <p:scale>
          <a:sx n="75" d="100"/>
          <a:sy n="75" d="100"/>
        </p:scale>
        <p:origin x="1842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gif>
</file>

<file path=ppt/media/image29.png>
</file>

<file path=ppt/media/image3.png>
</file>

<file path=ppt/media/image30.gif>
</file>

<file path=ppt/media/image31.gif>
</file>

<file path=ppt/media/image32.gif>
</file>

<file path=ppt/media/image33.gif>
</file>

<file path=ppt/media/image34.png>
</file>

<file path=ppt/media/image35.png>
</file>

<file path=ppt/media/image36.gif>
</file>

<file path=ppt/media/image37.gif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5.sv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D4900C-01EE-46CA-A883-DAD826A05E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896AD2-3556-46E9-81A7-F9AC6D23003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D501F26-AE23-435E-957F-6E18330EAFD6}" type="datetimeFigureOut">
              <a:rPr lang="en-US"/>
              <a:pPr>
                <a:defRPr/>
              </a:pPr>
              <a:t>3/22/2022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30E6C2B-14F2-4628-BAAE-17581220EF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69F3A0B-EE31-4C4E-9959-DB6CA65D3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D7DCB-9884-42E4-B078-72CD05C14DF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B5C80-B666-4CC5-987B-2DEF1EA45E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8107C503-2386-45BC-85D2-114C69644972}" type="slidenum">
              <a:rPr lang="en-US" altLang="tr-TR"/>
              <a:pPr/>
              <a:t>‹#›</a:t>
            </a:fld>
            <a:endParaRPr lang="en-US" alt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3308666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10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938185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11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230520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12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082055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13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1312323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14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4367445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17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375131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21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212391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22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4009938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23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516000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24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576485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703F82C8-5FA0-4BBB-9A4E-6AC3DE3E3B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88DFF645-12B0-49E3-9183-43BB0ED7528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tr-TR" altLang="tr-TR" dirty="0"/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7CB052A5-600A-4E82-B868-240264D63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FC109F5-2806-4378-83C7-54876B61FE2F}" type="slidenum">
              <a:rPr lang="en-US" altLang="tr-TR">
                <a:latin typeface="Calibri" panose="020F0502020204030204" pitchFamily="34" charset="0"/>
              </a:rPr>
              <a:pPr/>
              <a:t>2</a:t>
            </a:fld>
            <a:endParaRPr lang="en-US" altLang="tr-TR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>
            <a:extLst>
              <a:ext uri="{FF2B5EF4-FFF2-40B4-BE49-F238E27FC236}">
                <a16:creationId xmlns:a16="http://schemas.microsoft.com/office/drawing/2014/main" id="{4A599D2D-5C42-4F57-A328-9E9202B22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0" name="Notes Placeholder 2">
            <a:extLst>
              <a:ext uri="{FF2B5EF4-FFF2-40B4-BE49-F238E27FC236}">
                <a16:creationId xmlns:a16="http://schemas.microsoft.com/office/drawing/2014/main" id="{805269B9-6F45-432C-92E9-D1779057B16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tr-TR" altLang="tr-TR" dirty="0"/>
          </a:p>
        </p:txBody>
      </p:sp>
      <p:sp>
        <p:nvSpPr>
          <p:cNvPr id="37891" name="Slide Number Placeholder 3">
            <a:extLst>
              <a:ext uri="{FF2B5EF4-FFF2-40B4-BE49-F238E27FC236}">
                <a16:creationId xmlns:a16="http://schemas.microsoft.com/office/drawing/2014/main" id="{48DBCB0E-D267-42B5-9825-E81EC713C5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31407A4-D39F-45C4-8E56-DEEBF2229D6E}" type="slidenum">
              <a:rPr lang="en-US" altLang="tr-TR">
                <a:latin typeface="Calibri" panose="020F0502020204030204" pitchFamily="34" charset="0"/>
              </a:rPr>
              <a:pPr/>
              <a:t>25</a:t>
            </a:fld>
            <a:endParaRPr lang="en-US" altLang="tr-TR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3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641712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4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44165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5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502079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6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235700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7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058736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8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042423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7C503-2386-45BC-85D2-114C69644972}" type="slidenum">
              <a:rPr lang="en-US" altLang="tr-TR" smtClean="0"/>
              <a:pPr/>
              <a:t>9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50502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F4C25528-0B0B-4EFD-B9E8-30584F7734D8}"/>
              </a:ext>
            </a:extLst>
          </p:cNvPr>
          <p:cNvSpPr/>
          <p:nvPr userDrawn="1"/>
        </p:nvSpPr>
        <p:spPr bwMode="blackWhite">
          <a:xfrm>
            <a:off x="255588" y="263525"/>
            <a:ext cx="11680825" cy="6330950"/>
          </a:xfrm>
          <a:prstGeom prst="rect">
            <a:avLst/>
          </a:prstGeom>
          <a:solidFill>
            <a:srgbClr val="A01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AAFA6D2C-FDBA-4EA1-BC29-77B4615487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7" b="71478"/>
          <a:stretch>
            <a:fillRect/>
          </a:stretch>
        </p:blipFill>
        <p:spPr bwMode="auto">
          <a:xfrm>
            <a:off x="342900" y="4546600"/>
            <a:ext cx="11715750" cy="202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tIns="0" bIns="0" rtlCol="0" anchor="t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rtlCol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tr-TR"/>
              <a:t>Asıl alt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86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768D306-67BE-4A5B-BB59-7F1F70C2BF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>
            <a:fillRect/>
          </a:stretch>
        </p:blipFill>
        <p:spPr bwMode="auto">
          <a:xfrm>
            <a:off x="268288" y="4802188"/>
            <a:ext cx="11655425" cy="178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-360000">
              <a:spcAft>
                <a:spcPts val="1200"/>
              </a:spcAft>
              <a:buSzPct val="100000"/>
              <a:buFont typeface="Wingdings" pitchFamily="2" charset="2"/>
              <a:buChar char="§"/>
              <a:defRPr sz="2800"/>
            </a:lvl1pPr>
            <a:lvl2pPr marL="720000" indent="-360000">
              <a:spcBef>
                <a:spcPts val="600"/>
              </a:spcBef>
              <a:spcAft>
                <a:spcPts val="1200"/>
              </a:spcAft>
              <a:buFont typeface="Wingdings" pitchFamily="2" charset="2"/>
              <a:buChar char="§"/>
              <a:defRPr sz="2400"/>
            </a:lvl2pPr>
            <a:lvl3pPr marL="1080000" indent="-270000">
              <a:buFont typeface="Wingdings" pitchFamily="2" charset="2"/>
              <a:buChar char="§"/>
              <a:defRPr/>
            </a:lvl3pPr>
            <a:lvl4pPr marL="1600200" indent="-228600">
              <a:buFont typeface="Segoe UI" panose="020B0502040204020203" pitchFamily="34" charset="0"/>
              <a:buNone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A7E4BC1-377B-4822-B58B-3204A082C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F83491-389F-4B48-98CD-5EB6BA4C3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AE6DA73-B80F-437D-A7D7-7A8B145F51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Segoe UI" panose="020B0502040204020203" pitchFamily="34" charset="0"/>
              </a:defRPr>
            </a:lvl1pPr>
          </a:lstStyle>
          <a:p>
            <a:fld id="{41A1D152-6212-4740-8CC2-B12028B4D285}" type="slidenum">
              <a:rPr lang="en-US" altLang="tr-TR" smtClean="0"/>
              <a:pPr/>
              <a:t>‹#›</a:t>
            </a:fld>
            <a:endParaRPr lang="en-US" altLang="tr-TR" dirty="0"/>
          </a:p>
        </p:txBody>
      </p:sp>
    </p:spTree>
    <p:extLst>
      <p:ext uri="{BB962C8B-B14F-4D97-AF65-F5344CB8AC3E}">
        <p14:creationId xmlns:p14="http://schemas.microsoft.com/office/powerpoint/2010/main" val="64398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F3F703AA-18E6-43DE-96C4-BF8AC9FCC6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>
            <a:fillRect/>
          </a:stretch>
        </p:blipFill>
        <p:spPr bwMode="auto">
          <a:xfrm>
            <a:off x="268288" y="4802188"/>
            <a:ext cx="11655425" cy="178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>
            <a:normAutofit/>
          </a:bodyPr>
          <a:lstStyle>
            <a:lvl1pPr marL="0" indent="0">
              <a:spcAft>
                <a:spcPts val="1200"/>
              </a:spcAft>
              <a:buSzPct val="100000"/>
              <a:buFont typeface="Wingdings" pitchFamily="2" charset="2"/>
              <a:buChar char="§"/>
              <a:defRPr lang="tr-TR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Wingdings" pitchFamily="2" charset="2"/>
              <a:buChar char="§"/>
              <a:defRPr lang="tr-TR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>
              <a:buFont typeface="Wingdings" pitchFamily="2" charset="2"/>
              <a:buChar char="§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70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>
            <a:extLst>
              <a:ext uri="{FF2B5EF4-FFF2-40B4-BE49-F238E27FC236}">
                <a16:creationId xmlns:a16="http://schemas.microsoft.com/office/drawing/2014/main" id="{739A00F9-A651-4998-A362-D2381C94E5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>
            <a:fillRect/>
          </a:stretch>
        </p:blipFill>
        <p:spPr bwMode="auto">
          <a:xfrm>
            <a:off x="268288" y="4802188"/>
            <a:ext cx="11655425" cy="178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A206A2C-D4A1-4FC3-9793-6D0A4F7544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tr-TR"/>
              <a:t>22 Mart 2022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8AD4205-54E1-402B-9905-939457F400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9426718-A746-43D0-B099-900228D64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Segoe UI" panose="020B0502040204020203" pitchFamily="34" charset="0"/>
              </a:defRPr>
            </a:lvl1pPr>
          </a:lstStyle>
          <a:p>
            <a:fld id="{41A1D152-6212-4740-8CC2-B12028B4D285}" type="slidenum">
              <a:rPr lang="en-US" altLang="tr-TR" smtClean="0"/>
              <a:pPr/>
              <a:t>‹#›</a:t>
            </a:fld>
            <a:endParaRPr lang="en-US" altLang="tr-TR" dirty="0"/>
          </a:p>
        </p:txBody>
      </p:sp>
    </p:spTree>
    <p:extLst>
      <p:ext uri="{BB962C8B-B14F-4D97-AF65-F5344CB8AC3E}">
        <p14:creationId xmlns:p14="http://schemas.microsoft.com/office/powerpoint/2010/main" val="2256571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DADEF8E0-214E-4031-BA9B-6D311B83DCE6}"/>
              </a:ext>
            </a:extLst>
          </p:cNvPr>
          <p:cNvSpPr/>
          <p:nvPr userDrawn="1"/>
        </p:nvSpPr>
        <p:spPr>
          <a:xfrm>
            <a:off x="255588" y="263525"/>
            <a:ext cx="11682412" cy="633095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2EB65B39-BB74-47CA-88B9-CF8A82339985}"/>
              </a:ext>
            </a:extLst>
          </p:cNvPr>
          <p:cNvSpPr/>
          <p:nvPr userDrawn="1"/>
        </p:nvSpPr>
        <p:spPr bwMode="blackWhite">
          <a:xfrm>
            <a:off x="255588" y="263525"/>
            <a:ext cx="11680825" cy="2071688"/>
          </a:xfrm>
          <a:prstGeom prst="rect">
            <a:avLst/>
          </a:prstGeom>
          <a:solidFill>
            <a:srgbClr val="A01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1C36A34-DC11-4476-B554-3DBC03709C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tr-TR"/>
              <a:t>22 Mart 2022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73405A8-96DC-49F1-B850-281F573EF8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36BFB09-F338-4A09-A626-3AE64328F5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Segoe UI" panose="020B0502040204020203" pitchFamily="34" charset="0"/>
              </a:defRPr>
            </a:lvl1pPr>
          </a:lstStyle>
          <a:p>
            <a:fld id="{41A1D152-6212-4740-8CC2-B12028B4D285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9500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>
            <a:extLst>
              <a:ext uri="{FF2B5EF4-FFF2-40B4-BE49-F238E27FC236}">
                <a16:creationId xmlns:a16="http://schemas.microsoft.com/office/drawing/2014/main" id="{26D3C638-BD29-4D8F-AE16-831C127A77AA}"/>
              </a:ext>
            </a:extLst>
          </p:cNvPr>
          <p:cNvSpPr/>
          <p:nvPr userDrawn="1"/>
        </p:nvSpPr>
        <p:spPr>
          <a:xfrm>
            <a:off x="255588" y="265113"/>
            <a:ext cx="11684000" cy="6332537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C563A1C9-E2F7-4672-9F85-5709CD703111}"/>
              </a:ext>
            </a:extLst>
          </p:cNvPr>
          <p:cNvCxnSpPr/>
          <p:nvPr userDrawn="1"/>
        </p:nvCxnSpPr>
        <p:spPr>
          <a:xfrm>
            <a:off x="604838" y="1196975"/>
            <a:ext cx="10982325" cy="0"/>
          </a:xfrm>
          <a:prstGeom prst="line">
            <a:avLst/>
          </a:prstGeom>
          <a:ln w="25400">
            <a:solidFill>
              <a:srgbClr val="A01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781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4F894CDF-2F95-4D67-A6F1-54473FDAB9FA}"/>
              </a:ext>
            </a:extLst>
          </p:cNvPr>
          <p:cNvSpPr/>
          <p:nvPr userDrawn="1"/>
        </p:nvSpPr>
        <p:spPr>
          <a:xfrm>
            <a:off x="255588" y="265113"/>
            <a:ext cx="11684000" cy="6332537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07497D32-A6BA-4AC5-B8F7-CC73FBAE9507}"/>
              </a:ext>
            </a:extLst>
          </p:cNvPr>
          <p:cNvCxnSpPr/>
          <p:nvPr userDrawn="1"/>
        </p:nvCxnSpPr>
        <p:spPr>
          <a:xfrm>
            <a:off x="604838" y="1196975"/>
            <a:ext cx="10982325" cy="0"/>
          </a:xfrm>
          <a:prstGeom prst="line">
            <a:avLst/>
          </a:prstGeom>
          <a:ln w="25400">
            <a:solidFill>
              <a:srgbClr val="A01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8CC9C35-0372-4A3E-B7C8-BA69D95D3F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>
            <a:fillRect/>
          </a:stretch>
        </p:blipFill>
        <p:spPr bwMode="auto">
          <a:xfrm>
            <a:off x="268288" y="4802188"/>
            <a:ext cx="11655425" cy="178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93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9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D22B80-073D-49D7-98FF-0D5338E7FAEA}"/>
              </a:ext>
            </a:extLst>
          </p:cNvPr>
          <p:cNvSpPr/>
          <p:nvPr userDrawn="1"/>
        </p:nvSpPr>
        <p:spPr>
          <a:xfrm>
            <a:off x="255588" y="265113"/>
            <a:ext cx="11684000" cy="6332537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3F00612D-CD5B-4641-A4C5-283BA401167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4838" y="449263"/>
            <a:ext cx="10982325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tr-TR"/>
              <a:t>Asıl başlık stilini düzenlemek için tıklayın</a:t>
            </a:r>
            <a:endParaRPr lang="en-US" altLang="tr-TR"/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8ADA5EA9-B3C2-4DDD-B954-11E0897A499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tr-TR"/>
              <a:t>Asıl metin stillerini düzenlemek için tıklayın</a:t>
            </a:r>
          </a:p>
          <a:p>
            <a:pPr lvl="1"/>
            <a:r>
              <a:rPr lang="tr-TR" altLang="tr-TR"/>
              <a:t>İkinci düzey</a:t>
            </a:r>
          </a:p>
          <a:p>
            <a:pPr lvl="2"/>
            <a:r>
              <a:rPr lang="tr-TR" altLang="tr-TR"/>
              <a:t>Üçüncü düzey</a:t>
            </a:r>
          </a:p>
          <a:p>
            <a:pPr lvl="3"/>
            <a:r>
              <a:rPr lang="tr-TR" altLang="tr-TR"/>
              <a:t>Dördüncü düzey</a:t>
            </a:r>
          </a:p>
          <a:p>
            <a:pPr lvl="4"/>
            <a:r>
              <a:rPr lang="tr-TR" altLang="tr-TR"/>
              <a:t>Beşinci düzey</a:t>
            </a:r>
            <a:endParaRPr lang="en-US" alt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8E0EC-CF44-4305-AB9C-6FBD163486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tr-TR"/>
              <a:t>22 Mart 2022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08987-9019-404A-928D-07CA77344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2FD9F-C768-43C9-9239-86B15191C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Segoe UI" panose="020B0502040204020203" pitchFamily="34" charset="0"/>
              </a:defRPr>
            </a:lvl1pPr>
          </a:lstStyle>
          <a:p>
            <a:fld id="{41A1D152-6212-4740-8CC2-B12028B4D285}" type="slidenum">
              <a:rPr lang="en-US" altLang="tr-TR" smtClean="0"/>
              <a:pPr/>
              <a:t>‹#›</a:t>
            </a:fld>
            <a:endParaRPr lang="en-US" altLang="tr-TR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A8B6BE-40E1-470D-A612-D56B87531C96}"/>
              </a:ext>
            </a:extLst>
          </p:cNvPr>
          <p:cNvCxnSpPr/>
          <p:nvPr userDrawn="1"/>
        </p:nvCxnSpPr>
        <p:spPr>
          <a:xfrm>
            <a:off x="604838" y="1196975"/>
            <a:ext cx="10982325" cy="0"/>
          </a:xfrm>
          <a:prstGeom prst="line">
            <a:avLst/>
          </a:prstGeom>
          <a:ln w="25400">
            <a:solidFill>
              <a:srgbClr val="A01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</p:sldLayoutIdLst>
  <p:hf hdr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lang="en-US" sz="2800" kern="1200">
          <a:solidFill>
            <a:srgbClr val="3B3838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>
          <a:solidFill>
            <a:srgbClr val="3B3838"/>
          </a:solidFill>
          <a:latin typeface="Segoe UI Light" panose="020B0502040204020203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gif"/><Relationship Id="rId5" Type="http://schemas.openxmlformats.org/officeDocument/2006/relationships/image" Target="../media/image27.gif"/><Relationship Id="rId4" Type="http://schemas.openxmlformats.org/officeDocument/2006/relationships/image" Target="../media/image2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uopai.github.io/about.html" TargetMode="External"/><Relationship Id="rId4" Type="http://schemas.openxmlformats.org/officeDocument/2006/relationships/hyperlink" Target="https://guopai.github.io/ml-blog14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gif"/><Relationship Id="rId4" Type="http://schemas.openxmlformats.org/officeDocument/2006/relationships/image" Target="../media/image32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medium.com/@arshdeepkaur?source=user_profile----------------------------------------" TargetMode="Externa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machine-learning?utm_source=unsplash&amp;utm_medium=referral&amp;utm_content=creditCopyText" TargetMode="External"/><Relationship Id="rId4" Type="http://schemas.openxmlformats.org/officeDocument/2006/relationships/hyperlink" Target="https://unsplash.com/@santesson89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ngall.com/6-number-png" TargetMode="External"/><Relationship Id="rId3" Type="http://schemas.openxmlformats.org/officeDocument/2006/relationships/image" Target="../media/image9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lickr.com/photos/lwr/17931109199/in/pool-onedigit" TargetMode="External"/><Relationship Id="rId5" Type="http://schemas.openxmlformats.org/officeDocument/2006/relationships/image" Target="../media/image10.jpg"/><Relationship Id="rId4" Type="http://schemas.openxmlformats.org/officeDocument/2006/relationships/hyperlink" Target="https://www.flickr.com/photos/lwr/10517242415" TargetMode="External"/><Relationship Id="rId9" Type="http://schemas.openxmlformats.org/officeDocument/2006/relationships/hyperlink" Target="https://creativecommons.org/licenses/by-nc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ingvision.net/gradient-descent-simply-explained-with-example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stackoverflow.com/questions/44910940/mean-squared-error-in-scikit-learn-ridgecv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3C18545B-68DE-4FAA-849D-D35BA8A7E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853761"/>
            <a:ext cx="10668000" cy="1790700"/>
          </a:xfrm>
        </p:spPr>
        <p:txBody>
          <a:bodyPr/>
          <a:lstStyle/>
          <a:p>
            <a:pPr algn="ctr"/>
            <a:r>
              <a:rPr lang="tr-TR" altLang="tr-TR" sz="4000" dirty="0"/>
              <a:t>Makine Öğrenmesine Giriş - 1</a:t>
            </a:r>
            <a:endParaRPr lang="en-US" altLang="tr-TR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1EF30-6CBA-460C-89B5-66713945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5553" y="3706147"/>
            <a:ext cx="3833348" cy="1056354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tr-TR" b="1" dirty="0"/>
              <a:t>Kaan BIÇAKCI</a:t>
            </a:r>
          </a:p>
          <a:p>
            <a:pPr fontAlgn="auto">
              <a:spcAft>
                <a:spcPts val="0"/>
              </a:spcAft>
              <a:defRPr/>
            </a:pPr>
            <a:r>
              <a:rPr lang="tr-TR" b="1" dirty="0"/>
              <a:t>Machine Learning Engineer</a:t>
            </a:r>
          </a:p>
        </p:txBody>
      </p:sp>
      <p:sp>
        <p:nvSpPr>
          <p:cNvPr id="11267" name="AutoShape 8" descr="https://www.maltepe.edu.tr/Content/MainWebsite/img/maltepe-uni-logo.svg">
            <a:extLst>
              <a:ext uri="{FF2B5EF4-FFF2-40B4-BE49-F238E27FC236}">
                <a16:creationId xmlns:a16="http://schemas.microsoft.com/office/drawing/2014/main" id="{5E081DB5-F880-4FF8-888A-29208DD84C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tr-TR" altLang="tr-TR">
              <a:latin typeface="Segoe UI" panose="020B0502040204020203" pitchFamily="34" charset="0"/>
            </a:endParaRPr>
          </a:p>
        </p:txBody>
      </p:sp>
      <p:sp>
        <p:nvSpPr>
          <p:cNvPr id="11268" name="AutoShape 10" descr="https://www.maltepe.edu.tr/Content/MainWebsite/img/maltepe-uni-logo.svg">
            <a:extLst>
              <a:ext uri="{FF2B5EF4-FFF2-40B4-BE49-F238E27FC236}">
                <a16:creationId xmlns:a16="http://schemas.microsoft.com/office/drawing/2014/main" id="{EE84978C-E2B7-4360-82AC-0F03AACE5E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tr-TR" altLang="tr-TR">
              <a:latin typeface="Segoe UI" panose="020B0502040204020203" pitchFamily="34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C38CD14-C156-4DD6-8A80-996C247494A6}"/>
              </a:ext>
            </a:extLst>
          </p:cNvPr>
          <p:cNvSpPr txBox="1">
            <a:spLocks/>
          </p:cNvSpPr>
          <p:nvPr/>
        </p:nvSpPr>
        <p:spPr bwMode="auto">
          <a:xfrm>
            <a:off x="6096000" y="3644461"/>
            <a:ext cx="5874327" cy="2576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lang="en-US" sz="24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B94B9D5-7964-4C00-A32D-341F6BA89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20623" y="4776714"/>
            <a:ext cx="6750754" cy="18175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085384-FC9E-4E10-A5E8-F1366EB09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Veri seti:</a:t>
            </a:r>
          </a:p>
          <a:p>
            <a:endParaRPr lang="tr-TR" dirty="0"/>
          </a:p>
          <a:p>
            <a:r>
              <a:rPr lang="tr-TR" dirty="0"/>
              <a:t>Amaç: 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F7F9EB-DB12-4A01-9941-D248FE6C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Regresyon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D96D1-1904-4C83-BF07-CE0E837BE1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4BE4D-3E53-4F10-8A86-1F09EB3138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843C4-DD50-4379-A447-6A0A6FF15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10</a:t>
            </a:fld>
            <a:endParaRPr lang="en-US" altLang="tr-TR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8CCD24E-8C9E-4752-892C-FFE30E328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974" y="1626789"/>
            <a:ext cx="57054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22FE15A-B63C-497B-92F0-B430C3B83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938" y="2974269"/>
            <a:ext cx="145732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12F80BFE-3D51-4652-8655-DB51E9F81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662" y="3628937"/>
            <a:ext cx="2047875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>
            <a:extLst>
              <a:ext uri="{FF2B5EF4-FFF2-40B4-BE49-F238E27FC236}">
                <a16:creationId xmlns:a16="http://schemas.microsoft.com/office/drawing/2014/main" id="{536043F8-B988-451B-9F8E-A69D7322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941" y="2126927"/>
            <a:ext cx="6257219" cy="413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85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32752294-C5E3-4ADA-BEF5-39E9151CD860}"/>
              </a:ext>
            </a:extLst>
          </p:cNvPr>
          <p:cNvPicPr>
            <a:picLocks noGrp="1" noChangeAspect="1" noChangeArrowheads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1061" y="1196975"/>
            <a:ext cx="5803914" cy="390313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5" name="Title 3">
            <a:extLst>
              <a:ext uri="{FF2B5EF4-FFF2-40B4-BE49-F238E27FC236}">
                <a16:creationId xmlns:a16="http://schemas.microsoft.com/office/drawing/2014/main" id="{8931B734-506A-9EE3-490A-56D6A9BD2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449263"/>
            <a:ext cx="10982325" cy="747712"/>
          </a:xfrm>
        </p:spPr>
        <p:txBody>
          <a:bodyPr/>
          <a:lstStyle/>
          <a:p>
            <a:r>
              <a:rPr lang="tr-TR" dirty="0"/>
              <a:t>Regresyon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9D783-2170-4C93-8A63-5944AE70C8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EC5A-4453-4CFD-BB9C-8ADA1FE6E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89CD0-B4A9-4FD2-8A81-533D0572ED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fld id="{41A1D152-6212-4740-8CC2-B12028B4D285}" type="slidenum">
              <a:rPr lang="en-US" altLang="tr-TR" smtClean="0"/>
              <a:pPr>
                <a:spcAft>
                  <a:spcPts val="600"/>
                </a:spcAft>
              </a:pPr>
              <a:t>11</a:t>
            </a:fld>
            <a:endParaRPr lang="en-US" altLang="tr-TR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83B06E9-E0C1-4486-821B-DE80B4FBB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39" y="2159001"/>
            <a:ext cx="6086122" cy="390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744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ontent Placeholder 1">
            <a:extLst>
              <a:ext uri="{FF2B5EF4-FFF2-40B4-BE49-F238E27FC236}">
                <a16:creationId xmlns:a16="http://schemas.microsoft.com/office/drawing/2014/main" id="{3A08F5C8-2419-FDAF-57C7-DFC8110F2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8" y="1376361"/>
            <a:ext cx="3678403" cy="4669896"/>
          </a:xfrm>
        </p:spPr>
        <p:txBody>
          <a:bodyPr/>
          <a:lstStyle/>
          <a:p>
            <a:pPr marL="342900" indent="-342900">
              <a:buClr>
                <a:srgbClr val="A0197D"/>
              </a:buClr>
              <a:buSzPct val="102000"/>
              <a:buFont typeface="Wingdings" panose="05000000000000000000" pitchFamily="2" charset="2"/>
              <a:buChar char="§"/>
            </a:pPr>
            <a:r>
              <a:rPr lang="tr-TR" sz="2000" dirty="0"/>
              <a:t>Amaç: Olabilecek en uygun doğruyu bulmak</a:t>
            </a:r>
          </a:p>
          <a:p>
            <a:pPr marL="342900" indent="-342900">
              <a:buClr>
                <a:srgbClr val="A0197D"/>
              </a:buClr>
              <a:buSzPct val="102000"/>
              <a:buFont typeface="Wingdings" panose="05000000000000000000" pitchFamily="2" charset="2"/>
              <a:buChar char="§"/>
            </a:pPr>
            <a:r>
              <a:rPr lang="tr-TR" sz="2000" dirty="0"/>
              <a:t>Modelimiz ax + b denkleminde a ve b katsayılarını bulmalı.</a:t>
            </a:r>
          </a:p>
          <a:p>
            <a:pPr lvl="1">
              <a:buClr>
                <a:srgbClr val="A0197D"/>
              </a:buClr>
              <a:buSzPct val="102000"/>
              <a:buFont typeface="Wingdings" panose="05000000000000000000" pitchFamily="2" charset="2"/>
              <a:buChar char="§"/>
            </a:pPr>
            <a:r>
              <a:rPr lang="tr-TR" sz="2000" dirty="0"/>
              <a:t> Loss değerlerini hesapla</a:t>
            </a:r>
          </a:p>
          <a:p>
            <a:pPr lvl="1">
              <a:buClr>
                <a:srgbClr val="A0197D"/>
              </a:buClr>
              <a:buSzPct val="102000"/>
              <a:buFont typeface="Wingdings" panose="05000000000000000000" pitchFamily="2" charset="2"/>
              <a:buChar char="§"/>
            </a:pPr>
            <a:r>
              <a:rPr lang="tr-TR" sz="2000" dirty="0"/>
              <a:t> Loss değerini azaltacak a ve b katsayılarını bul.</a:t>
            </a:r>
            <a:endParaRPr lang="en-US" sz="2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0383CF1-0145-4ACA-8F2F-5B5565337911}"/>
              </a:ext>
            </a:extLst>
          </p:cNvPr>
          <p:cNvPicPr>
            <a:picLocks noGrp="1" noChangeAspect="1" noChangeArrowheads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82493" y="1376361"/>
            <a:ext cx="7165078" cy="480060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E4405F-75BB-4B62-BCB4-B32322F9D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449263"/>
            <a:ext cx="10982325" cy="747712"/>
          </a:xfrm>
        </p:spPr>
        <p:txBody>
          <a:bodyPr wrap="square" anchor="ctr">
            <a:normAutofit/>
          </a:bodyPr>
          <a:lstStyle/>
          <a:p>
            <a:r>
              <a:rPr lang="tr-TR" dirty="0"/>
              <a:t>Lineer Regresyon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B7C5E-711D-42EF-AE7A-1D4B575D88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B9A3E-8F88-41F6-8243-54EC7A3875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2F23D-91FE-4310-852B-05C66B0384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fld id="{41A1D152-6212-4740-8CC2-B12028B4D285}" type="slidenum">
              <a:rPr lang="en-US" altLang="tr-TR" smtClean="0"/>
              <a:pPr>
                <a:spcAft>
                  <a:spcPts val="600"/>
                </a:spcAft>
              </a:pPr>
              <a:t>12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05181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085384-FC9E-4E10-A5E8-F1366EB09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761067"/>
            <a:ext cx="4599745" cy="1444977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Veri seti: </a:t>
            </a:r>
          </a:p>
          <a:p>
            <a:pPr indent="0">
              <a:buNone/>
            </a:pPr>
            <a:endParaRPr lang="tr-T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F7F9EB-DB12-4A01-9941-D248FE6C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Lineer Regresyon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D96D1-1904-4C83-BF07-CE0E837BE1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4BE4D-3E53-4F10-8A86-1F09EB3138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843C4-DD50-4379-A447-6A0A6FF15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13</a:t>
            </a:fld>
            <a:endParaRPr lang="en-US" altLang="tr-T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7ECD53F-800C-479F-B9AB-1B80969FE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11" y="1320978"/>
            <a:ext cx="215265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1C1E8-1AC6-4A00-976D-4ADDEF66C8F7}"/>
              </a:ext>
            </a:extLst>
          </p:cNvPr>
          <p:cNvSpPr txBox="1"/>
          <p:nvPr/>
        </p:nvSpPr>
        <p:spPr>
          <a:xfrm>
            <a:off x="604433" y="3505905"/>
            <a:ext cx="3887258" cy="115146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9F44287-1876-49B4-84DF-CD0208EE9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7148" y="2639838"/>
            <a:ext cx="40100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D18A61-6103-4425-A017-D20684226ACE}"/>
              </a:ext>
            </a:extLst>
          </p:cNvPr>
          <p:cNvSpPr txBox="1"/>
          <p:nvPr/>
        </p:nvSpPr>
        <p:spPr>
          <a:xfrm>
            <a:off x="493484" y="3206044"/>
            <a:ext cx="4109156" cy="136807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r>
              <a:rPr lang="tr-T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Model Çıktıları: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4473C18-E03F-4632-A805-6ED06C4828E1}"/>
              </a:ext>
            </a:extLst>
          </p:cNvPr>
          <p:cNvCxnSpPr/>
          <p:nvPr/>
        </p:nvCxnSpPr>
        <p:spPr>
          <a:xfrm>
            <a:off x="7377173" y="5180893"/>
            <a:ext cx="123342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>
            <a:extLst>
              <a:ext uri="{FF2B5EF4-FFF2-40B4-BE49-F238E27FC236}">
                <a16:creationId xmlns:a16="http://schemas.microsoft.com/office/drawing/2014/main" id="{3AB42D7B-BEEB-43E1-AD1E-1AE13C0C6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4952" y="4990393"/>
            <a:ext cx="161925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>
            <a:extLst>
              <a:ext uri="{FF2B5EF4-FFF2-40B4-BE49-F238E27FC236}">
                <a16:creationId xmlns:a16="http://schemas.microsoft.com/office/drawing/2014/main" id="{8AD54F6B-95C5-427E-9207-4BA55C7AA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597877"/>
            <a:ext cx="6056011" cy="1234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28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34F1B7-4F9F-4DCF-833E-E7D0B751E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Lineer Regresyon - Gradient Descent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3B006-D6D2-4A73-92FD-095F78DACF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7234E-5982-4FC9-BC12-7F6401F83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47496-BE2F-48E8-AC12-3CFB59D19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14</a:t>
            </a:fld>
            <a:endParaRPr lang="en-US" altLang="tr-T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331228-0347-40C5-B766-B17ADF833A70}"/>
              </a:ext>
            </a:extLst>
          </p:cNvPr>
          <p:cNvSpPr txBox="1"/>
          <p:nvPr/>
        </p:nvSpPr>
        <p:spPr>
          <a:xfrm>
            <a:off x="604838" y="1295394"/>
            <a:ext cx="5491162" cy="34572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r>
              <a:rPr lang="tr-T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Modelin a ve b katsayısının gradyanları loss değerine göre hesaplanır.</a:t>
            </a: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endParaRPr lang="tr-TR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r>
              <a:rPr lang="tr-T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Gradyan, bir fonksiyonun artış yapacağı yönü ve parametreleri söyler.</a:t>
            </a: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endParaRPr lang="tr-TR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r>
              <a:rPr lang="tr-T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Gradyan (-1) çarpılıp azalacağı yönü göstermesi sağlanır. </a:t>
            </a: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endParaRPr lang="tr-TR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endParaRPr lang="tr-TR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6FA3AC08-7788-4E08-933E-89EBF2D0C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319132" y="1295394"/>
            <a:ext cx="5629275" cy="44481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43FFCA-9304-440F-8935-F348FED417CD}"/>
              </a:ext>
            </a:extLst>
          </p:cNvPr>
          <p:cNvSpPr txBox="1"/>
          <p:nvPr/>
        </p:nvSpPr>
        <p:spPr>
          <a:xfrm>
            <a:off x="7165799" y="5743569"/>
            <a:ext cx="4560711" cy="23706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sz="12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By </a:t>
            </a:r>
            <a:r>
              <a:rPr lang="tr-TR" sz="1200" b="0" i="0" dirty="0">
                <a:solidFill>
                  <a:srgbClr val="808080"/>
                </a:solidFill>
                <a:effectLst/>
                <a:latin typeface="Times New Roman" panose="02020603050405020304" pitchFamily="18" charset="0"/>
                <a:hlinkClick r:id="rId5"/>
              </a:rPr>
              <a:t>Chitpong Kittinradorn</a:t>
            </a:r>
            <a:r>
              <a:rPr lang="tr-TR" sz="1200" b="0" i="0" dirty="0">
                <a:solidFill>
                  <a:srgbClr val="808080"/>
                </a:solidFill>
                <a:effectLst/>
                <a:latin typeface="Times New Roman" panose="02020603050405020304" pitchFamily="18" charset="0"/>
              </a:rPr>
              <a:t>, https://guopai.github.io/ml-blog02.html</a:t>
            </a: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879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34F1B7-4F9F-4DCF-833E-E7D0B751E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Lineer Regresyon – Gradient Descent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3B006-D6D2-4A73-92FD-095F78DACF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7234E-5982-4FC9-BC12-7F6401F83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47496-BE2F-48E8-AC12-3CFB59D19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15</a:t>
            </a:fld>
            <a:endParaRPr lang="en-US" altLang="tr-T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331228-0347-40C5-B766-B17ADF833A70}"/>
              </a:ext>
            </a:extLst>
          </p:cNvPr>
          <p:cNvSpPr txBox="1"/>
          <p:nvPr/>
        </p:nvSpPr>
        <p:spPr>
          <a:xfrm>
            <a:off x="604838" y="1295394"/>
            <a:ext cx="5491162" cy="34572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l">
              <a:spcAft>
                <a:spcPts val="600"/>
              </a:spcAft>
              <a:buClr>
                <a:srgbClr val="A0197D"/>
              </a:buClr>
              <a:buFont typeface="Wingdings" panose="05000000000000000000" pitchFamily="2" charset="2"/>
              <a:buChar char="§"/>
            </a:pPr>
            <a:endParaRPr lang="tr-TR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724955-7840-485F-98D9-11D563A1547A}"/>
              </a:ext>
            </a:extLst>
          </p:cNvPr>
          <p:cNvGrpSpPr/>
          <p:nvPr/>
        </p:nvGrpSpPr>
        <p:grpSpPr>
          <a:xfrm>
            <a:off x="604838" y="3024007"/>
            <a:ext cx="9039225" cy="2003446"/>
            <a:chOff x="604838" y="1533516"/>
            <a:chExt cx="9039225" cy="2003446"/>
          </a:xfrm>
        </p:grpSpPr>
        <p:pic>
          <p:nvPicPr>
            <p:cNvPr id="3082" name="Picture 10">
              <a:extLst>
                <a:ext uri="{FF2B5EF4-FFF2-40B4-BE49-F238E27FC236}">
                  <a16:creationId xmlns:a16="http://schemas.microsoft.com/office/drawing/2014/main" id="{B7A65D5E-CB08-4815-8320-0F8C38EAF4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838" y="2755912"/>
              <a:ext cx="8686800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>
              <a:extLst>
                <a:ext uri="{FF2B5EF4-FFF2-40B4-BE49-F238E27FC236}">
                  <a16:creationId xmlns:a16="http://schemas.microsoft.com/office/drawing/2014/main" id="{A5A21660-B5FD-4E79-B7B5-A28CE76368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838" y="1533516"/>
              <a:ext cx="9039225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8">
            <a:extLst>
              <a:ext uri="{FF2B5EF4-FFF2-40B4-BE49-F238E27FC236}">
                <a16:creationId xmlns:a16="http://schemas.microsoft.com/office/drawing/2014/main" id="{22BDD157-7D4A-4677-A197-8911D4680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89" y="1347710"/>
            <a:ext cx="6056011" cy="1234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595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A508D3-B42C-4C90-80AF-F502BBDAB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Lineer Regresyon – Gradient Descent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1DCBE-F8AA-4F0A-BD5A-E0CBA6C08A0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CDA11-DB96-4A7D-8DFD-F745CE0E9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D96A3-B3BD-42DC-AC38-CBB141AEB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16</a:t>
            </a:fld>
            <a:endParaRPr lang="en-US" altLang="tr-TR" dirty="0"/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4A67BD7C-56EF-44AA-8978-26A246227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27" y="3833353"/>
            <a:ext cx="8686800" cy="78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>
            <a:extLst>
              <a:ext uri="{FF2B5EF4-FFF2-40B4-BE49-F238E27FC236}">
                <a16:creationId xmlns:a16="http://schemas.microsoft.com/office/drawing/2014/main" id="{4986592F-03F9-4677-B0BA-D66420A78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1425554"/>
            <a:ext cx="9039225" cy="78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FAE9D17D-9064-4DF1-9FEC-B92F455D4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27" y="4909114"/>
            <a:ext cx="3981450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64AC2E93-9316-4EA9-B292-89BEFDDF5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27" y="2247461"/>
            <a:ext cx="414337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05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ontent Placeholder 1">
            <a:extLst>
              <a:ext uri="{FF2B5EF4-FFF2-40B4-BE49-F238E27FC236}">
                <a16:creationId xmlns:a16="http://schemas.microsoft.com/office/drawing/2014/main" id="{85B5CEEF-4B06-1D13-F087-566898A66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4E53759A-BAE4-451A-909A-5E3B395D9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3319" y="1507068"/>
            <a:ext cx="6070600" cy="427977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Title 3">
            <a:extLst>
              <a:ext uri="{FF2B5EF4-FFF2-40B4-BE49-F238E27FC236}">
                <a16:creationId xmlns:a16="http://schemas.microsoft.com/office/drawing/2014/main" id="{4DFAC09C-ECF0-E6CF-9BDB-D799CBC0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449263"/>
            <a:ext cx="10982325" cy="747712"/>
          </a:xfrm>
        </p:spPr>
        <p:txBody>
          <a:bodyPr/>
          <a:lstStyle/>
          <a:p>
            <a:r>
              <a:rPr lang="tr-TR" dirty="0"/>
              <a:t>Learning Rate Kıyaslaması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94B86-0B57-44E6-868C-DA39886A5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3BB5-D37F-458B-B03B-3DC2BB7DB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BC0B7-A1E7-4356-8DE5-9CB0BB123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fld id="{41A1D152-6212-4740-8CC2-B12028B4D285}" type="slidenum">
              <a:rPr lang="en-US" altLang="tr-TR" smtClean="0"/>
              <a:pPr>
                <a:spcAft>
                  <a:spcPts val="600"/>
                </a:spcAft>
              </a:pPr>
              <a:t>17</a:t>
            </a:fld>
            <a:endParaRPr lang="en-US" altLang="tr-T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B201BC-7757-4E6F-8FC4-6A5B1EF42C89}"/>
              </a:ext>
            </a:extLst>
          </p:cNvPr>
          <p:cNvSpPr txBox="1"/>
          <p:nvPr/>
        </p:nvSpPr>
        <p:spPr>
          <a:xfrm>
            <a:off x="228263" y="5959475"/>
            <a:ext cx="5865055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tr-TR" sz="1200" b="0" i="0" dirty="0">
                <a:solidFill>
                  <a:srgbClr val="555555"/>
                </a:solidFill>
                <a:effectLst/>
                <a:latin typeface="Helvetica Neue"/>
              </a:rPr>
              <a:t>Jason Brownlee, </a:t>
            </a:r>
            <a:r>
              <a:rPr lang="en-US" sz="1200" b="1" dirty="0">
                <a:solidFill>
                  <a:srgbClr val="222222"/>
                </a:solidFill>
                <a:effectLst/>
                <a:latin typeface="Helvetica Neue"/>
              </a:rPr>
              <a:t>Understand the Impact of</a:t>
            </a:r>
            <a:r>
              <a:rPr lang="tr-TR" sz="1200" b="1" dirty="0">
                <a:solidFill>
                  <a:srgbClr val="222222"/>
                </a:solidFill>
                <a:effectLst/>
                <a:latin typeface="Helvetica Neue"/>
              </a:rPr>
              <a:t> </a:t>
            </a:r>
            <a:r>
              <a:rPr lang="en-US" sz="1200" b="1" dirty="0">
                <a:solidFill>
                  <a:srgbClr val="222222"/>
                </a:solidFill>
                <a:effectLst/>
                <a:latin typeface="Helvetica Neue"/>
              </a:rPr>
              <a:t>Learning Rate on Neural</a:t>
            </a:r>
            <a:endParaRPr lang="tr-TR" sz="1200" b="1" dirty="0">
              <a:solidFill>
                <a:srgbClr val="222222"/>
              </a:solidFill>
              <a:effectLst/>
              <a:latin typeface="Helvetica Neue"/>
            </a:endParaRPr>
          </a:p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rgbClr val="222222"/>
                </a:solidFill>
                <a:effectLst/>
                <a:latin typeface="Helvetica Neue"/>
              </a:rPr>
              <a:t>Network Performance</a:t>
            </a:r>
            <a:r>
              <a:rPr lang="tr-TR" sz="1200" b="1" dirty="0">
                <a:solidFill>
                  <a:srgbClr val="222222"/>
                </a:solidFill>
                <a:effectLst/>
                <a:latin typeface="Helvetica Neue"/>
              </a:rPr>
              <a:t>, </a:t>
            </a:r>
            <a:r>
              <a:rPr lang="tr-TR" sz="1200" b="0" i="0" dirty="0">
                <a:solidFill>
                  <a:srgbClr val="555555"/>
                </a:solidFill>
                <a:effectLst/>
                <a:latin typeface="Helvetica Neue"/>
              </a:rPr>
              <a:t>Machine Learning Mastery</a:t>
            </a:r>
            <a:endParaRPr lang="en-US" sz="1200" b="1" dirty="0">
              <a:solidFill>
                <a:srgbClr val="222222"/>
              </a:solidFill>
              <a:effectLst/>
              <a:latin typeface="Helvetica Neue"/>
            </a:endParaRPr>
          </a:p>
          <a:p>
            <a:pPr algn="ctr">
              <a:spcAft>
                <a:spcPts val="600"/>
              </a:spcAft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128" name="Picture 8" descr="Line Plots of Train and Test Accuracy for a Suite of Learning Rates on the Blobs Classification Problem">
            <a:extLst>
              <a:ext uri="{FF2B5EF4-FFF2-40B4-BE49-F238E27FC236}">
                <a16:creationId xmlns:a16="http://schemas.microsoft.com/office/drawing/2014/main" id="{7644D3E1-FD35-4961-8D4C-0C59E555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2" y="1521316"/>
            <a:ext cx="6014257" cy="4510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05C514-6A09-45E7-813A-56CCEF99AEDA}"/>
              </a:ext>
            </a:extLst>
          </p:cNvPr>
          <p:cNvSpPr txBox="1"/>
          <p:nvPr/>
        </p:nvSpPr>
        <p:spPr>
          <a:xfrm>
            <a:off x="6550518" y="5886450"/>
            <a:ext cx="49657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>
              <a:lnSpc>
                <a:spcPts val="1800"/>
              </a:lnSpc>
              <a:spcAft>
                <a:spcPts val="600"/>
              </a:spcAft>
            </a:pPr>
            <a:r>
              <a:rPr lang="tr-TR" sz="1200" b="1" i="0" u="none" strike="noStrike" dirty="0">
                <a:solidFill>
                  <a:srgbClr val="191919"/>
                </a:solidFill>
                <a:effectLst/>
                <a:latin typeface="sohne"/>
                <a:hlinkClick r:id="rId5"/>
              </a:rPr>
              <a:t>Arshdeep Kaur</a:t>
            </a:r>
            <a:r>
              <a:rPr lang="tr-TR" sz="1200" b="1" i="0" u="none" strike="noStrike" dirty="0">
                <a:solidFill>
                  <a:srgbClr val="191919"/>
                </a:solidFill>
                <a:effectLst/>
                <a:latin typeface="sohne"/>
              </a:rPr>
              <a:t>, </a:t>
            </a:r>
            <a:r>
              <a:rPr lang="en-US" sz="1200" b="1" i="0" dirty="0">
                <a:solidFill>
                  <a:srgbClr val="292929"/>
                </a:solidFill>
                <a:effectLst/>
                <a:latin typeface="sohne"/>
              </a:rPr>
              <a:t>Neural Network &amp; Hyperparameter Tuning In A Nutshell</a:t>
            </a:r>
          </a:p>
          <a:p>
            <a:pPr marL="0" indent="0" algn="ctr">
              <a:lnSpc>
                <a:spcPts val="1800"/>
              </a:lnSpc>
              <a:spcAft>
                <a:spcPts val="600"/>
              </a:spcAft>
              <a:buNone/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225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655D61-30BC-4194-8116-EC7F242A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1A16C-2446-4149-92AF-8E1D5C3062E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F1908-3587-4045-BDAF-11BE2BB2DD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A298D-86A5-44A7-A93A-71B3ED873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18</a:t>
            </a:fld>
            <a:endParaRPr lang="en-US" altLang="tr-TR" dirty="0"/>
          </a:p>
        </p:txBody>
      </p:sp>
      <p:pic>
        <p:nvPicPr>
          <p:cNvPr id="11" name="Content Placeholder 10" descr="Chart, scatter chart&#10;&#10;Description automatically generated">
            <a:extLst>
              <a:ext uri="{FF2B5EF4-FFF2-40B4-BE49-F238E27FC236}">
                <a16:creationId xmlns:a16="http://schemas.microsoft.com/office/drawing/2014/main" id="{6948C6A9-332B-4CDA-BF1D-CB08C0948B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33"/>
            <a:ext cx="6531428" cy="4572000"/>
          </a:xfr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62547671-F998-4272-9160-BC1E63E2F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972" y="2195646"/>
            <a:ext cx="653142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555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C7FCB21-8DDF-4A07-B237-28ED32841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4" y="1604211"/>
            <a:ext cx="5728634" cy="4572752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Regresyonun aksine, beklenen çıktılar belirli bir aralıkta olup tam sayıdır.</a:t>
            </a:r>
          </a:p>
          <a:p>
            <a:pPr>
              <a:buClr>
                <a:srgbClr val="A0197D"/>
              </a:buClr>
            </a:pPr>
            <a:r>
              <a:rPr lang="tr-TR" dirty="0"/>
              <a:t>Resimlerdeki nesneleri sınıflarına ayırmak örnek verilebilir.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Kedi / Köpek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Olumlu / Olumsuz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Mutlu / Üzgün / Şaşkın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9B7383-7212-4F93-A31F-EB9755DFA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Sınıflandırma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9D31F-2F54-4662-BC5F-5B2D907FB7F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40C73-37B1-41BC-AB8A-F3B390ED3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6ED2A-44A8-4B62-AC1F-B83EEC1B9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19</a:t>
            </a:fld>
            <a:endParaRPr lang="en-US" altLang="tr-TR" dirty="0"/>
          </a:p>
        </p:txBody>
      </p:sp>
    </p:spTree>
    <p:extLst>
      <p:ext uri="{BB962C8B-B14F-4D97-AF65-F5344CB8AC3E}">
        <p14:creationId xmlns:p14="http://schemas.microsoft.com/office/powerpoint/2010/main" val="3422333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1 İçerik Yer Tutucusu">
            <a:extLst>
              <a:ext uri="{FF2B5EF4-FFF2-40B4-BE49-F238E27FC236}">
                <a16:creationId xmlns:a16="http://schemas.microsoft.com/office/drawing/2014/main" id="{611D7260-AC75-480A-8ED3-5A0EB4CF8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8" y="1966912"/>
            <a:ext cx="9227784" cy="4572000"/>
          </a:xfrm>
        </p:spPr>
        <p:txBody>
          <a:bodyPr anchor="ctr"/>
          <a:lstStyle/>
          <a:p>
            <a:pPr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SzTx/>
              <a:defRPr/>
            </a:pPr>
            <a:r>
              <a:rPr lang="tr-TR" altLang="tr-TR" sz="2400" dirty="0"/>
              <a:t>Machine Learning (Makine Öğrenmesi) nedir?</a:t>
            </a:r>
          </a:p>
          <a:p>
            <a:pPr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SzTx/>
              <a:defRPr/>
            </a:pPr>
            <a:r>
              <a:rPr lang="tr-TR" altLang="tr-TR" sz="2400" dirty="0"/>
              <a:t>Hayatımızda Makine Öğrenmesi</a:t>
            </a:r>
          </a:p>
          <a:p>
            <a:pPr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SzTx/>
              <a:defRPr/>
            </a:pPr>
            <a:r>
              <a:rPr lang="tr-TR" altLang="tr-TR" sz="2400" dirty="0"/>
              <a:t>Makineler Nasıl Öğrenir</a:t>
            </a:r>
          </a:p>
          <a:p>
            <a:pPr lvl="1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2000" dirty="0"/>
              <a:t>Loss</a:t>
            </a:r>
          </a:p>
          <a:p>
            <a:pPr lvl="1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2000" dirty="0"/>
              <a:t>Optimizasyon</a:t>
            </a:r>
          </a:p>
          <a:p>
            <a:pPr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SzTx/>
              <a:defRPr/>
            </a:pPr>
            <a:r>
              <a:rPr lang="tr-TR" altLang="tr-TR" sz="2400" dirty="0"/>
              <a:t>Gözetimli Öğrenme</a:t>
            </a:r>
          </a:p>
          <a:p>
            <a:pPr lvl="1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2000" dirty="0"/>
              <a:t>Regresyon</a:t>
            </a:r>
          </a:p>
          <a:p>
            <a:pPr lvl="2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1600" dirty="0"/>
              <a:t>Lineer Regresyon</a:t>
            </a:r>
          </a:p>
          <a:p>
            <a:pPr lvl="2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1600" dirty="0"/>
              <a:t>Gradient Descent</a:t>
            </a:r>
          </a:p>
          <a:p>
            <a:pPr lvl="1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2000" dirty="0"/>
              <a:t>Sınıflandırma</a:t>
            </a:r>
          </a:p>
          <a:p>
            <a:pPr lvl="2"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defRPr/>
            </a:pPr>
            <a:r>
              <a:rPr lang="tr-TR" altLang="tr-TR" sz="1600" dirty="0"/>
              <a:t>Lojistik Regresyon</a:t>
            </a:r>
          </a:p>
          <a:p>
            <a:pPr indent="-285750">
              <a:spcBef>
                <a:spcPts val="0"/>
              </a:spcBef>
              <a:buClr>
                <a:srgbClr val="7030A0"/>
              </a:buClr>
              <a:defRPr/>
            </a:pPr>
            <a:endParaRPr lang="tr-TR" altLang="tr-TR" sz="2400" dirty="0"/>
          </a:p>
          <a:p>
            <a:pPr indent="-358775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SzTx/>
              <a:defRPr/>
            </a:pPr>
            <a:endParaRPr lang="tr-TR" altLang="tr-TR" sz="2400" dirty="0"/>
          </a:p>
        </p:txBody>
      </p:sp>
      <p:sp>
        <p:nvSpPr>
          <p:cNvPr id="12290" name="2 Başlık">
            <a:extLst>
              <a:ext uri="{FF2B5EF4-FFF2-40B4-BE49-F238E27FC236}">
                <a16:creationId xmlns:a16="http://schemas.microsoft.com/office/drawing/2014/main" id="{B2D4ECB4-C7DA-4A9A-B141-C8E55865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tr-TR" dirty="0"/>
              <a:t>İçerikler</a:t>
            </a:r>
          </a:p>
        </p:txBody>
      </p:sp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9DC22D71-EDF5-45FC-90BB-F78A157AA3E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 dirty="0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3253F55E-222F-412E-84C3-4EDE18737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ML in a Nutshell</a:t>
            </a:r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56EDCC4-A1CC-4E59-B284-2B450EB61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</a:t>
            </a:fld>
            <a:r>
              <a:rPr lang="tr-TR" altLang="tr-TR" dirty="0"/>
              <a:t>/10</a:t>
            </a:r>
            <a:endParaRPr lang="en-US" altLang="tr-TR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24B1B684-FDAA-432D-86BB-3FC87739D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75" y="1781175"/>
            <a:ext cx="367665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E38E5A-1D12-45E2-B6D4-B7648FF5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Lojistik Regresyon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D1E63-66EF-445A-831B-C878A31F8D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56E93-9F9D-4686-A9DB-DECEBE17BF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33B83-32DD-47AE-A534-D494FB526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20</a:t>
            </a:fld>
            <a:endParaRPr lang="en-US" altLang="tr-T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65BEC94-8844-42F1-85F3-498B40A67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2567745" cy="4572752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Verisetinden gelen özellikler vardır.</a:t>
            </a:r>
          </a:p>
          <a:p>
            <a:pPr>
              <a:buClr>
                <a:srgbClr val="A0197D"/>
              </a:buClr>
            </a:pPr>
            <a:r>
              <a:rPr lang="tr-TR" dirty="0"/>
              <a:t>Her özellik için birer weight bulunur.</a:t>
            </a:r>
          </a:p>
          <a:p>
            <a:pPr>
              <a:buClr>
                <a:srgbClr val="A0197D"/>
              </a:buClr>
            </a:pPr>
            <a:r>
              <a:rPr lang="tr-TR" dirty="0"/>
              <a:t>En son bias eklenir ve çıktı alınır.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790452C0-9D47-435F-8AFA-E072C7752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604211"/>
            <a:ext cx="7765696" cy="4572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380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AC3384-5336-4AD8-9B7E-E722C76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Lojistik Regresyon - 2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DF60C-35F2-4DA3-B0C6-0F17FD02F60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CCA9A-A8B6-4787-82AB-6462E861D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F8808-A8F1-4452-990E-341C77D6B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21</a:t>
            </a:fld>
            <a:endParaRPr lang="en-US" altLang="tr-TR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DE4FC21-4218-4B13-9903-D2F86FBE80B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18" y="1371598"/>
            <a:ext cx="10748963" cy="453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252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506-86FC-486C-9F42-29A89F9CF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MSE - LogLoss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38183-C02E-4513-9548-57A3EAB1EC0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38998-52CD-4C0C-BCF8-F700AAE828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CAAB2-2BEB-4C82-AEF1-8761D1C4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22</a:t>
            </a:fld>
            <a:endParaRPr lang="en-US" altLang="tr-TR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4BA69669-CBEA-42FE-AFC6-808A55BF1B2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27" y="1378127"/>
            <a:ext cx="9696176" cy="442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2235C4FF-D3DF-4D3D-B6AB-3C23A3F63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083" y="5049646"/>
            <a:ext cx="6252633" cy="43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22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939C95-1B00-4E1A-96FF-8B863BF47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İkili Sınıflandırmada Sınıf Seçimi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81882-C3C1-4B86-B60B-4B89FEEA1BA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B04B0-579D-49D0-8796-474CC207E3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D1CAF-E61E-4F0C-A36E-8DBB6C201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23</a:t>
            </a:fld>
            <a:endParaRPr lang="en-US" altLang="tr-T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72BEFE-9223-4DE8-A588-DC8B9E2CA4B3}"/>
              </a:ext>
            </a:extLst>
          </p:cNvPr>
          <p:cNvSpPr txBox="1"/>
          <p:nvPr/>
        </p:nvSpPr>
        <p:spPr>
          <a:xfrm>
            <a:off x="7683500" y="4635501"/>
            <a:ext cx="1333500" cy="36512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4A3B0418-2090-4809-8879-513F53309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4" y="1481137"/>
            <a:ext cx="1167765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7C04AF5-05AC-4061-B111-6FE4D3568220}"/>
              </a:ext>
            </a:extLst>
          </p:cNvPr>
          <p:cNvSpPr txBox="1"/>
          <p:nvPr/>
        </p:nvSpPr>
        <p:spPr>
          <a:xfrm>
            <a:off x="4973637" y="5218908"/>
            <a:ext cx="7273925" cy="8001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Tahmine göre lineer regresyonda olduğu gibi </a:t>
            </a:r>
            <a:r>
              <a:rPr lang="tr-TR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Gradient Descent </a:t>
            </a:r>
            <a:r>
              <a:rPr lang="tr-TR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uygulanır ve optimum parametreler bulunmaya çalışılır.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A330C78-FEDB-43D2-BF84-F6543A796383}"/>
              </a:ext>
            </a:extLst>
          </p:cNvPr>
          <p:cNvCxnSpPr/>
          <p:nvPr/>
        </p:nvCxnSpPr>
        <p:spPr>
          <a:xfrm>
            <a:off x="9982200" y="3911600"/>
            <a:ext cx="0" cy="1193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1CBEFF9-938B-4739-882E-92C54F89E775}"/>
              </a:ext>
            </a:extLst>
          </p:cNvPr>
          <p:cNvSpPr txBox="1"/>
          <p:nvPr/>
        </p:nvSpPr>
        <p:spPr>
          <a:xfrm rot="19576383">
            <a:off x="9224961" y="1991663"/>
            <a:ext cx="2557463" cy="8001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Sınıf seçimi bir eşik değerine göre yapılır.</a:t>
            </a:r>
          </a:p>
        </p:txBody>
      </p:sp>
    </p:spTree>
    <p:extLst>
      <p:ext uri="{BB962C8B-B14F-4D97-AF65-F5344CB8AC3E}">
        <p14:creationId xmlns:p14="http://schemas.microsoft.com/office/powerpoint/2010/main" val="3431741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CCF3CD2-BB8B-4A35-889F-60BD4CAFD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Bitirmeden Önce - Deep Learning Hayatımızın Her Yerinde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DC8C0-02BB-40C8-82B5-DFFA0E3CBEE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922C5-D608-4836-BC23-E1B992A69F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D39FD-FFCA-4BF8-9132-552DD56E0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24</a:t>
            </a:fld>
            <a:endParaRPr lang="en-US" altLang="tr-T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BE0F70-C6B7-48F2-825B-207F85DB1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368" y="1227538"/>
            <a:ext cx="10101263" cy="5098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1588C9-7C11-4794-8DCC-A97D6850C2C4}"/>
              </a:ext>
            </a:extLst>
          </p:cNvPr>
          <p:cNvSpPr txBox="1"/>
          <p:nvPr/>
        </p:nvSpPr>
        <p:spPr>
          <a:xfrm>
            <a:off x="-2730500" y="4972050"/>
            <a:ext cx="2197100" cy="36512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5B3EB6-4895-40E2-B38D-7CFD22386BE8}"/>
              </a:ext>
            </a:extLst>
          </p:cNvPr>
          <p:cNvSpPr txBox="1"/>
          <p:nvPr/>
        </p:nvSpPr>
        <p:spPr>
          <a:xfrm>
            <a:off x="4800600" y="5725311"/>
            <a:ext cx="2806700" cy="246063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OpenAI, text-davinci-002 GPT3</a:t>
            </a:r>
          </a:p>
        </p:txBody>
      </p:sp>
    </p:spTree>
    <p:extLst>
      <p:ext uri="{BB962C8B-B14F-4D97-AF65-F5344CB8AC3E}">
        <p14:creationId xmlns:p14="http://schemas.microsoft.com/office/powerpoint/2010/main" val="2377269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824208F1-871A-4992-90BE-16D8EB5E8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1536700"/>
            <a:ext cx="6877050" cy="639763"/>
          </a:xfrm>
        </p:spPr>
        <p:txBody>
          <a:bodyPr/>
          <a:lstStyle/>
          <a:p>
            <a:r>
              <a:rPr lang="tr-TR" altLang="tr-TR" dirty="0"/>
              <a:t>Dikkatiniz için teşekkürler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E52E1-DCC8-447C-AF14-EADADA0B9D5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9750" y="2560638"/>
            <a:ext cx="11376025" cy="3976687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buClr>
                <a:srgbClr val="A0197D"/>
              </a:buClr>
              <a:buFont typeface="Arial" panose="020B0604020202020204" pitchFamily="34" charset="0"/>
              <a:buNone/>
              <a:defRPr/>
            </a:pPr>
            <a:r>
              <a:rPr lang="tr-TR" sz="2800" dirty="0">
                <a:latin typeface="+mn-lt"/>
              </a:rPr>
              <a:t>Sorular?</a:t>
            </a:r>
          </a:p>
          <a:p>
            <a:pPr marL="0" indent="0" algn="ctr">
              <a:lnSpc>
                <a:spcPct val="100000"/>
              </a:lnSpc>
              <a:buClr>
                <a:srgbClr val="A0197D"/>
              </a:buClr>
              <a:buFont typeface="Arial" panose="020B0604020202020204" pitchFamily="34" charset="0"/>
              <a:buNone/>
              <a:defRPr/>
            </a:pPr>
            <a:endParaRPr lang="tr-TR" sz="2800" dirty="0">
              <a:latin typeface="+mn-lt"/>
            </a:endParaRPr>
          </a:p>
          <a:p>
            <a:pPr marL="0" indent="0" algn="ctr">
              <a:lnSpc>
                <a:spcPct val="100000"/>
              </a:lnSpc>
              <a:buClr>
                <a:srgbClr val="A0197D"/>
              </a:buClr>
              <a:buFont typeface="Arial" panose="020B0604020202020204" pitchFamily="34" charset="0"/>
              <a:buNone/>
              <a:defRPr/>
            </a:pPr>
            <a:endParaRPr lang="tr-TR" sz="2800" dirty="0">
              <a:latin typeface="+mn-lt"/>
            </a:endParaRP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2C176E67-EBFB-46D9-A187-1C7C65AC92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25</a:t>
            </a:fld>
            <a:endParaRPr lang="en-US" altLang="tr-TR" dirty="0"/>
          </a:p>
        </p:txBody>
      </p:sp>
      <p:sp>
        <p:nvSpPr>
          <p:cNvPr id="9" name="Veri Yer Tutucusu 1">
            <a:extLst>
              <a:ext uri="{FF2B5EF4-FFF2-40B4-BE49-F238E27FC236}">
                <a16:creationId xmlns:a16="http://schemas.microsoft.com/office/drawing/2014/main" id="{0BAF1573-EB83-4EA9-8A89-3D34C627B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 dirty="0"/>
          </a:p>
        </p:txBody>
      </p:sp>
      <p:sp>
        <p:nvSpPr>
          <p:cNvPr id="10" name="Alt Bilgi Yer Tutucusu 2">
            <a:extLst>
              <a:ext uri="{FF2B5EF4-FFF2-40B4-BE49-F238E27FC236}">
                <a16:creationId xmlns:a16="http://schemas.microsoft.com/office/drawing/2014/main" id="{C4C5C772-8605-43B5-BD64-81EDC0DEE6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tr-TR"/>
              <a:t>ML in a Nutshell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 descr="Photo by Andrea De Santis on Unsplash ">
            <a:extLst>
              <a:ext uri="{FF2B5EF4-FFF2-40B4-BE49-F238E27FC236}">
                <a16:creationId xmlns:a16="http://schemas.microsoft.com/office/drawing/2014/main" id="{F42223C5-395D-4429-84A1-316169091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4" y="1604210"/>
            <a:ext cx="5988278" cy="4618789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sz="2000" dirty="0"/>
              <a:t>‘’Öğrenme, bir sistemin deneyimden elde ettiği performansı iyileştirdiği herhangi bir süreçtir’’</a:t>
            </a:r>
          </a:p>
          <a:p>
            <a:pPr marL="360000" lvl="1" indent="0">
              <a:buClr>
                <a:srgbClr val="A0197D"/>
              </a:buClr>
              <a:buNone/>
            </a:pPr>
            <a:r>
              <a:rPr lang="tr-TR" sz="1600" dirty="0"/>
              <a:t>-Herbert Simon</a:t>
            </a:r>
          </a:p>
          <a:p>
            <a:pPr indent="0">
              <a:buClr>
                <a:srgbClr val="A0197D"/>
              </a:buClr>
              <a:buNone/>
            </a:pPr>
            <a:endParaRPr lang="tr-TR" sz="2000" dirty="0"/>
          </a:p>
          <a:p>
            <a:pPr>
              <a:buClr>
                <a:srgbClr val="A0197D"/>
              </a:buClr>
            </a:pPr>
            <a:r>
              <a:rPr lang="tr-TR" sz="2000" dirty="0"/>
              <a:t> Amaç: Zamanla edinilen tecrübe ile bir görevdeki performansı geliştirmek</a:t>
            </a:r>
          </a:p>
          <a:p>
            <a:pPr lvl="1">
              <a:buClr>
                <a:srgbClr val="A0197D"/>
              </a:buClr>
            </a:pPr>
            <a:endParaRPr lang="tr-TR" sz="2000" dirty="0"/>
          </a:p>
          <a:p>
            <a:pPr marL="360000" lvl="1" indent="0">
              <a:buClr>
                <a:srgbClr val="A0197D"/>
              </a:buClr>
              <a:buNone/>
            </a:pPr>
            <a:endParaRPr lang="tr-TR" sz="2000" dirty="0"/>
          </a:p>
          <a:p>
            <a:pPr>
              <a:buClr>
                <a:srgbClr val="A0197D"/>
              </a:buClr>
            </a:pPr>
            <a:endParaRPr lang="tr-TR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ED79E4-A5F0-41C6-B6C7-4C21D211B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Makine Öğrenmesi Nedir?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95E06-CC01-49B7-B697-F1FF3CD392D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D7031-588C-41C3-A762-61A311AE0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47B02-ACA2-49D5-A0EC-00256B9A07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3</a:t>
            </a:fld>
            <a:endParaRPr lang="en-US" altLang="tr-TR" dirty="0"/>
          </a:p>
        </p:txBody>
      </p:sp>
      <p:pic>
        <p:nvPicPr>
          <p:cNvPr id="8" name="Picture 7" descr="A doll sitting on a bench&#10;&#10;Description automatically generated with medium confidence">
            <a:extLst>
              <a:ext uri="{FF2B5EF4-FFF2-40B4-BE49-F238E27FC236}">
                <a16:creationId xmlns:a16="http://schemas.microsoft.com/office/drawing/2014/main" id="{92FF225E-1D33-4197-8841-54C80CE6F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928" y="1376362"/>
            <a:ext cx="3517872" cy="43970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3C13A7-8AD9-4248-9FC9-70D702A8E830}"/>
              </a:ext>
            </a:extLst>
          </p:cNvPr>
          <p:cNvSpPr txBox="1"/>
          <p:nvPr/>
        </p:nvSpPr>
        <p:spPr>
          <a:xfrm>
            <a:off x="8025708" y="5738282"/>
            <a:ext cx="3138311" cy="21448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200" dirty="0"/>
              <a:t>Photo by </a:t>
            </a:r>
            <a:r>
              <a:rPr lang="en-US" sz="1200" dirty="0">
                <a:hlinkClick r:id="rId4"/>
              </a:rPr>
              <a:t>Andrea De </a:t>
            </a:r>
            <a:r>
              <a:rPr lang="en-US" sz="1200" dirty="0" err="1">
                <a:hlinkClick r:id="rId4"/>
              </a:rPr>
              <a:t>Santis</a:t>
            </a:r>
            <a:r>
              <a:rPr lang="en-US" sz="1200" dirty="0"/>
              <a:t> on </a:t>
            </a:r>
            <a:r>
              <a:rPr lang="en-US" sz="1200" dirty="0" err="1">
                <a:hlinkClick r:id="rId5"/>
              </a:rPr>
              <a:t>Unsplash</a:t>
            </a:r>
            <a:r>
              <a:rPr lang="en-US" sz="1200" dirty="0"/>
              <a:t> </a:t>
            </a:r>
            <a:endParaRPr lang="tr-TR" sz="1800" dirty="0"/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tr-TR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159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BCA3CC-9447-4008-8B94-CAAF80B69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032" y="1196975"/>
            <a:ext cx="10983131" cy="4572752"/>
          </a:xfrm>
        </p:spPr>
        <p:txBody>
          <a:bodyPr/>
          <a:lstStyle/>
          <a:p>
            <a:pPr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Tüketici davranışını tahmin etmek</a:t>
            </a:r>
          </a:p>
          <a:p>
            <a:pPr lvl="1"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Platformu kullanmayı bırakabilecek kişiler</a:t>
            </a:r>
          </a:p>
          <a:p>
            <a:pPr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Dolandırıcılık tespiti</a:t>
            </a:r>
          </a:p>
          <a:p>
            <a:pPr lvl="1"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Kredi kartı ile yapılan harcama onaylanmalı mı?</a:t>
            </a:r>
          </a:p>
          <a:p>
            <a:pPr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Konuşma tanıma</a:t>
            </a:r>
          </a:p>
          <a:p>
            <a:pPr lvl="1"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Hey, Siri</a:t>
            </a:r>
          </a:p>
          <a:p>
            <a:pPr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Görüntülerde veya videolarda nesne tanıma</a:t>
            </a:r>
          </a:p>
          <a:p>
            <a:pPr lvl="1"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Kendi kendine giden arabalar</a:t>
            </a:r>
          </a:p>
          <a:p>
            <a:pPr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Metinlerden duygu analizi yapma</a:t>
            </a:r>
          </a:p>
          <a:p>
            <a:pPr lvl="1">
              <a:spcAft>
                <a:spcPts val="600"/>
              </a:spcAft>
              <a:buClr>
                <a:srgbClr val="A0197D"/>
              </a:buClr>
            </a:pPr>
            <a:r>
              <a:rPr lang="tr-TR" sz="2000" dirty="0"/>
              <a:t>Bir film için yapılan yorumlar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0922DA-DBCD-4005-AA76-8883DEED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Hayatımızda Makine Öğrenmesi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E03AB-7AC9-4910-A527-3DB5EB9A3EA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B8312-A2EB-487C-A5DF-F2916BAB1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2E96F-6A67-4B5B-8EAC-9ED0F5E44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4</a:t>
            </a:fld>
            <a:endParaRPr lang="en-US" altLang="tr-TR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9FEFC79-30A7-4D84-BE6E-79019AB08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297" y="1783598"/>
            <a:ext cx="54483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4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C9A352-3A32-4DBE-AEFD-D16C069A3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032" y="1387583"/>
            <a:ext cx="10983131" cy="4572752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sz="2000" dirty="0"/>
              <a:t>Aklınızdan 1 ile 10 arasında bir sayı tutun (6 olsun).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3 mü?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Hayır, daha büyük.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Çıkarım x &gt; 3.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7 mi?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Hayır, daha küçük.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Çıkarım:  3 &lt; x &lt; 7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6 mı?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Evet.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B9D4B1-5492-41D9-811C-31B8EF87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Makineler Nasıl Öğrenir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7AE4B-CCAB-4A78-828A-6028B851550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40A0A-3F3C-480A-AE78-967AB26423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53646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5B241-9C49-49AD-921A-2DE5B3783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5</a:t>
            </a:fld>
            <a:endParaRPr lang="en-US" altLang="tr-TR" dirty="0"/>
          </a:p>
        </p:txBody>
      </p:sp>
      <p:pic>
        <p:nvPicPr>
          <p:cNvPr id="8" name="Picture 7" descr="A black letter on a white surface&#10;&#10;Description automatically generated with medium confidence">
            <a:extLst>
              <a:ext uri="{FF2B5EF4-FFF2-40B4-BE49-F238E27FC236}">
                <a16:creationId xmlns:a16="http://schemas.microsoft.com/office/drawing/2014/main" id="{A9DFFA6F-B217-4486-96D4-8C0FF6483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648906" y="1871366"/>
            <a:ext cx="1233078" cy="1233078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3A7BF56F-9941-4E87-AF0C-2922947424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630072" y="3571032"/>
            <a:ext cx="1233078" cy="1233078"/>
          </a:xfrm>
          <a:prstGeom prst="rect">
            <a:avLst/>
          </a:prstGeom>
        </p:spPr>
      </p:pic>
      <p:pic>
        <p:nvPicPr>
          <p:cNvPr id="14" name="Picture 13" descr="Shape, circle&#10;&#10;Description automatically generated">
            <a:extLst>
              <a:ext uri="{FF2B5EF4-FFF2-40B4-BE49-F238E27FC236}">
                <a16:creationId xmlns:a16="http://schemas.microsoft.com/office/drawing/2014/main" id="{08E507B9-904B-4840-A47B-A56D1FB422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711231" y="4921421"/>
            <a:ext cx="1108427" cy="14349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41E669C-C977-4A06-9FBC-2BCF137F1219}"/>
              </a:ext>
            </a:extLst>
          </p:cNvPr>
          <p:cNvSpPr txBox="1"/>
          <p:nvPr/>
        </p:nvSpPr>
        <p:spPr>
          <a:xfrm>
            <a:off x="3447231" y="6858000"/>
            <a:ext cx="5297537" cy="2308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tr-TR" sz="900">
                <a:hlinkClick r:id="rId8" tooltip="http://www.pngall.com/6-number-png"/>
              </a:rPr>
              <a:t>This Photo</a:t>
            </a:r>
            <a:r>
              <a:rPr lang="tr-TR" sz="900"/>
              <a:t> by Unknown Author is licensed under </a:t>
            </a:r>
            <a:r>
              <a:rPr lang="tr-TR" sz="900">
                <a:hlinkClick r:id="rId9" tooltip="https://creativecommons.org/licenses/by-nc/3.0/"/>
              </a:rPr>
              <a:t>CC BY-NC</a:t>
            </a:r>
            <a:endParaRPr lang="tr-TR" sz="900"/>
          </a:p>
        </p:txBody>
      </p:sp>
    </p:spTree>
    <p:extLst>
      <p:ext uri="{BB962C8B-B14F-4D97-AF65-F5344CB8AC3E}">
        <p14:creationId xmlns:p14="http://schemas.microsoft.com/office/powerpoint/2010/main" val="401198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960C07-DCAE-4EDF-AE75-DBA26ADA9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Makineler, insanlar kadar kolay öğrenemezler.</a:t>
            </a:r>
          </a:p>
          <a:p>
            <a:pPr>
              <a:buClr>
                <a:srgbClr val="A0197D"/>
              </a:buClr>
            </a:pPr>
            <a:r>
              <a:rPr lang="tr-TR" dirty="0"/>
              <a:t>Temelde iki şeye ihtiyaç vardır: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Şuanki tahminlerimiz gerçek değerlere ne kadar uzak? (Loss)</a:t>
            </a:r>
          </a:p>
          <a:p>
            <a:pPr lvl="1">
              <a:buClr>
                <a:srgbClr val="A0197D"/>
              </a:buClr>
            </a:pPr>
            <a:endParaRPr lang="tr-TR" dirty="0"/>
          </a:p>
          <a:p>
            <a:pPr lvl="1">
              <a:buClr>
                <a:srgbClr val="A0197D"/>
              </a:buClr>
            </a:pPr>
            <a:endParaRPr lang="tr-TR" dirty="0"/>
          </a:p>
          <a:p>
            <a:pPr lvl="1">
              <a:buClr>
                <a:srgbClr val="A0197D"/>
              </a:buClr>
            </a:pPr>
            <a:r>
              <a:rPr lang="tr-TR" dirty="0"/>
              <a:t>Bu uzaklığı nasıl azaltabilirim? (Optimizasyon)</a:t>
            </a:r>
          </a:p>
          <a:p>
            <a:pPr lvl="1">
              <a:buClr>
                <a:srgbClr val="A0197D"/>
              </a:buClr>
            </a:pPr>
            <a:endParaRPr lang="tr-TR" dirty="0"/>
          </a:p>
          <a:p>
            <a:pPr marL="360000" lvl="1" indent="0">
              <a:buClr>
                <a:srgbClr val="A0197D"/>
              </a:buClr>
              <a:buNone/>
            </a:pPr>
            <a:endParaRPr lang="tr-T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F6A301-0470-473B-869B-11636A878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Makineler Nasıl Öğrenir - 2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B9296-6C9D-4583-BDA5-93653F8433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48CDC-8E05-4EBB-A0A8-553599407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64A5C-76FC-469B-860F-6D6AFF337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6</a:t>
            </a:fld>
            <a:endParaRPr lang="en-US" altLang="tr-TR" dirty="0"/>
          </a:p>
        </p:txBody>
      </p:sp>
      <p:pic>
        <p:nvPicPr>
          <p:cNvPr id="8" name="Picture 7" descr="A picture containing text, clock, watch, gauge&#10;&#10;Description automatically generated">
            <a:extLst>
              <a:ext uri="{FF2B5EF4-FFF2-40B4-BE49-F238E27FC236}">
                <a16:creationId xmlns:a16="http://schemas.microsoft.com/office/drawing/2014/main" id="{1857572E-03FD-48B7-8DE3-6FD14BF36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350081" y="3316946"/>
            <a:ext cx="3481563" cy="960431"/>
          </a:xfrm>
          <a:prstGeom prst="rect">
            <a:avLst/>
          </a:prstGeom>
        </p:spPr>
      </p:pic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41CB6A21-8A15-468D-A982-300A04C21C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744178" y="3352466"/>
            <a:ext cx="3765996" cy="282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22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C9A352-3A32-4DBE-AEFD-D16C069A3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032" y="1387583"/>
            <a:ext cx="10983131" cy="4572752"/>
          </a:xfrm>
        </p:spPr>
        <p:txBody>
          <a:bodyPr/>
          <a:lstStyle/>
          <a:p>
            <a:pPr>
              <a:buClr>
                <a:srgbClr val="A0197D"/>
              </a:buClr>
            </a:pPr>
            <a:r>
              <a:rPr lang="tr-TR" sz="2000" dirty="0"/>
              <a:t>Aklınızdan 1 ile 10 arasında bir sayı tutun (6 olsun).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3 mü?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Hayır, daha büyük.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Çıkarım x &gt; 3.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7 mi?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Hayır, daha küçük.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Çıkarım:  3 &lt; x &lt; 7</a:t>
            </a:r>
          </a:p>
          <a:p>
            <a:pPr>
              <a:buClr>
                <a:srgbClr val="A0197D"/>
              </a:buClr>
            </a:pPr>
            <a:r>
              <a:rPr lang="tr-TR" sz="2000" dirty="0"/>
              <a:t>6 mı?</a:t>
            </a:r>
          </a:p>
          <a:p>
            <a:pPr lvl="1">
              <a:buClr>
                <a:srgbClr val="A0197D"/>
              </a:buClr>
            </a:pPr>
            <a:r>
              <a:rPr lang="tr-TR" sz="2000" dirty="0"/>
              <a:t>Evet.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B9D4B1-5492-41D9-811C-31B8EF87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Sayı Tahminine Yeniden Bakalım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7AE4B-CCAB-4A78-828A-6028B851550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40A0A-3F3C-480A-AE78-967AB26423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26174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5B241-9C49-49AD-921A-2DE5B3783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7</a:t>
            </a:fld>
            <a:endParaRPr lang="en-US" altLang="tr-T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85C72-E07D-41B4-BD5B-CC141D12B53B}"/>
              </a:ext>
            </a:extLst>
          </p:cNvPr>
          <p:cNvSpPr txBox="1"/>
          <p:nvPr/>
        </p:nvSpPr>
        <p:spPr>
          <a:xfrm>
            <a:off x="4525005" y="1911525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Farklarının karesi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BCBDB84-898A-46DB-9543-06A6380BE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005" y="2460680"/>
            <a:ext cx="199072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10A9A6-15E5-411A-97D1-DDD670646DD3}"/>
              </a:ext>
            </a:extLst>
          </p:cNvPr>
          <p:cNvSpPr txBox="1"/>
          <p:nvPr/>
        </p:nvSpPr>
        <p:spPr>
          <a:xfrm>
            <a:off x="7753627" y="1911524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Minimize etmek için</a:t>
            </a:r>
          </a:p>
          <a:p>
            <a:pPr marL="0"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tr-TR" dirty="0">
                <a:latin typeface="Segoe UI" panose="020B0502040204020203" pitchFamily="34" charset="0"/>
                <a:cs typeface="Segoe UI" panose="020B0502040204020203" pitchFamily="34" charset="0"/>
              </a:rPr>
              <a:t>Daha büyük bir sayı lazım.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841C1F-3B28-4817-A48C-3B746D6AE1F2}"/>
              </a:ext>
            </a:extLst>
          </p:cNvPr>
          <p:cNvSpPr txBox="1"/>
          <p:nvPr/>
        </p:nvSpPr>
        <p:spPr>
          <a:xfrm>
            <a:off x="4525005" y="3449065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Farklarının karesi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E767180-179D-45E5-95F8-6A2F5781A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733" y="3857757"/>
            <a:ext cx="19716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223627-2593-4108-B72F-A9275246C48A}"/>
              </a:ext>
            </a:extLst>
          </p:cNvPr>
          <p:cNvSpPr txBox="1"/>
          <p:nvPr/>
        </p:nvSpPr>
        <p:spPr>
          <a:xfrm>
            <a:off x="7753627" y="3428998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Minimize etmek için</a:t>
            </a:r>
          </a:p>
          <a:p>
            <a:pPr marL="0"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tr-TR" dirty="0">
                <a:latin typeface="Segoe UI" panose="020B0502040204020203" pitchFamily="34" charset="0"/>
                <a:cs typeface="Segoe UI" panose="020B0502040204020203" pitchFamily="34" charset="0"/>
              </a:rPr>
              <a:t>Daha küçük bir sayı lazım.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38579C-9FF8-41A3-975D-BBADC8FCAE14}"/>
              </a:ext>
            </a:extLst>
          </p:cNvPr>
          <p:cNvSpPr txBox="1"/>
          <p:nvPr/>
        </p:nvSpPr>
        <p:spPr>
          <a:xfrm>
            <a:off x="4566733" y="4781193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Farklarının karesi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8DCAAEE2-07F3-4A52-9CB5-9A81CBC51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733" y="5113393"/>
            <a:ext cx="199072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D8487F-CB5D-4B0D-BF82-755674B40741}"/>
              </a:ext>
            </a:extLst>
          </p:cNvPr>
          <p:cNvSpPr txBox="1"/>
          <p:nvPr/>
        </p:nvSpPr>
        <p:spPr>
          <a:xfrm>
            <a:off x="7753627" y="4781193"/>
            <a:ext cx="3228622" cy="12841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tr-T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Minimize etmek için</a:t>
            </a:r>
          </a:p>
          <a:p>
            <a:pPr marL="0"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tr-TR" dirty="0">
                <a:latin typeface="Segoe UI" panose="020B0502040204020203" pitchFamily="34" charset="0"/>
                <a:cs typeface="Segoe UI" panose="020B0502040204020203" pitchFamily="34" charset="0"/>
              </a:rPr>
              <a:t>Olabilecek en iyi halinde.</a:t>
            </a:r>
          </a:p>
        </p:txBody>
      </p:sp>
    </p:spTree>
    <p:extLst>
      <p:ext uri="{BB962C8B-B14F-4D97-AF65-F5344CB8AC3E}">
        <p14:creationId xmlns:p14="http://schemas.microsoft.com/office/powerpoint/2010/main" val="304463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1D80E84-4F30-4374-A4A6-038AAEDEA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Gözetimli Öğrenme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Eğitim verisi + beklenen çıktılar</a:t>
            </a:r>
          </a:p>
          <a:p>
            <a:pPr>
              <a:buClr>
                <a:srgbClr val="A0197D"/>
              </a:buClr>
            </a:pPr>
            <a:r>
              <a:rPr lang="tr-TR" dirty="0"/>
              <a:t>Gözetimsiz Öğrenme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Eğitim verisi (beklenen çıktılar mevcut değildir)</a:t>
            </a:r>
          </a:p>
          <a:p>
            <a:pPr>
              <a:buClr>
                <a:srgbClr val="A0197D"/>
              </a:buClr>
            </a:pPr>
            <a:r>
              <a:rPr lang="tr-TR" dirty="0"/>
              <a:t>Yarı Gözetimli Öğrenme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Eğitim verisi + birkaç beklenen çıktı</a:t>
            </a:r>
          </a:p>
          <a:p>
            <a:pPr>
              <a:buClr>
                <a:srgbClr val="A0197D"/>
              </a:buClr>
            </a:pPr>
            <a:r>
              <a:rPr lang="tr-TR" dirty="0"/>
              <a:t>Denetimli Öğrenme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Belli hareketler sonucunda ödül verme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1982A3-F253-4773-A9CB-9F9ABF3CA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Öğrenme Çeşitleri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055FE-AD44-4A0A-902A-A532F8EF435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CE068-0B58-403C-9108-C92A09D2AB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754AF-AC89-4620-90B9-DBC5D05BF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8</a:t>
            </a:fld>
            <a:endParaRPr lang="en-US" altLang="tr-T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C91F34C-4792-4754-8AB8-B2AE25626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288" y="1376362"/>
            <a:ext cx="40100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C464B6F-DF31-4F98-B515-662A774097D4}"/>
              </a:ext>
            </a:extLst>
          </p:cNvPr>
          <p:cNvCxnSpPr>
            <a:cxnSpLocks/>
          </p:cNvCxnSpPr>
          <p:nvPr/>
        </p:nvCxnSpPr>
        <p:spPr>
          <a:xfrm>
            <a:off x="5840473" y="2437693"/>
            <a:ext cx="177952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0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D5AD42-A158-4E85-BBCF-5C40EB300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A0197D"/>
              </a:buClr>
            </a:pPr>
            <a:r>
              <a:rPr lang="tr-TR" dirty="0"/>
              <a:t>İki tane türü vardır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Regresyon</a:t>
            </a:r>
          </a:p>
          <a:p>
            <a:pPr lvl="1">
              <a:buClr>
                <a:srgbClr val="A0197D"/>
              </a:buClr>
            </a:pPr>
            <a:r>
              <a:rPr lang="tr-TR" dirty="0"/>
              <a:t>Sınıflandırma</a:t>
            </a:r>
          </a:p>
          <a:p>
            <a:pPr>
              <a:buClr>
                <a:srgbClr val="A0197D"/>
              </a:buClr>
            </a:pPr>
            <a:r>
              <a:rPr lang="tr-TR" dirty="0"/>
              <a:t>Regresyonda sürekli değerlerin tahmini amaçlanır.</a:t>
            </a:r>
          </a:p>
          <a:p>
            <a:pPr lvl="1">
              <a:buClr>
                <a:srgbClr val="A0197D"/>
              </a:buClr>
            </a:pPr>
            <a:endParaRPr lang="tr-TR" dirty="0"/>
          </a:p>
          <a:p>
            <a:pPr>
              <a:buClr>
                <a:srgbClr val="A0197D"/>
              </a:buClr>
            </a:pPr>
            <a:r>
              <a:rPr lang="tr-TR" dirty="0"/>
              <a:t>Sınıflandırmada ise kesikli değerlerin tahmini hedeflenir.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6FA6C4-9733-4E18-B562-8CF8BFA48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Gözetimli Öğrenme Nedir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6A1BA-110B-4BA4-B866-F3CC942E240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tr-TR"/>
              <a:t>22 Mart 2022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E960D-4BF1-4DA5-B853-69E04126A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ML in a Nutshell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DC21E-F556-439B-81F0-FD623403E6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A1D152-6212-4740-8CC2-B12028B4D285}" type="slidenum">
              <a:rPr lang="en-US" altLang="tr-TR" smtClean="0"/>
              <a:pPr/>
              <a:t>9</a:t>
            </a:fld>
            <a:endParaRPr lang="en-US" altLang="tr-TR" dirty="0"/>
          </a:p>
        </p:txBody>
      </p:sp>
    </p:spTree>
    <p:extLst>
      <p:ext uri="{BB962C8B-B14F-4D97-AF65-F5344CB8AC3E}">
        <p14:creationId xmlns:p14="http://schemas.microsoft.com/office/powerpoint/2010/main" val="217741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 to Life with 3D.potx" id="{BD12D72D-48EF-41E3-A3A3-6CF3839E3215}" vid="{929D624C-289D-4968-84D2-DF23DFCE6C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E610086E2B594499E184BA3E93512E" ma:contentTypeVersion="4" ma:contentTypeDescription="Create a new document." ma:contentTypeScope="" ma:versionID="9eff1095a4bbc29fce59410f1fe153b1">
  <xsd:schema xmlns:xsd="http://www.w3.org/2001/XMLSchema" xmlns:xs="http://www.w3.org/2001/XMLSchema" xmlns:p="http://schemas.microsoft.com/office/2006/metadata/properties" xmlns:ns3="8f8091cf-a352-4fcc-b62a-7bba4861f8ac" targetNamespace="http://schemas.microsoft.com/office/2006/metadata/properties" ma:root="true" ma:fieldsID="f3293703f7639feb68962b7e1a4c7bed" ns3:_="">
    <xsd:import namespace="8f8091cf-a352-4fcc-b62a-7bba4861f8a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8091cf-a352-4fcc-b62a-7bba4861f8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3EC715-993C-49F5-8E24-86E0E8BAEE63}">
  <ds:schemaRefs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www.w3.org/XML/1998/namespace"/>
    <ds:schemaRef ds:uri="8f8091cf-a352-4fcc-b62a-7bba4861f8ac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14A6A63-05E9-4317-B106-E6C329E3A2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FF7B6B-7DB1-4A95-A453-59AB9E8A26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8091cf-a352-4fcc-b62a-7bba4861f8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5512</TotalTime>
  <Words>814</Words>
  <Application>Microsoft Office PowerPoint</Application>
  <PresentationFormat>Widescreen</PresentationFormat>
  <Paragraphs>224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Helvetica Neue</vt:lpstr>
      <vt:lpstr>Segoe UI</vt:lpstr>
      <vt:lpstr>Segoe UI Light</vt:lpstr>
      <vt:lpstr>sohne</vt:lpstr>
      <vt:lpstr>Times New Roman</vt:lpstr>
      <vt:lpstr>Wingdings</vt:lpstr>
      <vt:lpstr>Get Started with 3D</vt:lpstr>
      <vt:lpstr>Makine Öğrenmesine Giriş - 1</vt:lpstr>
      <vt:lpstr>İçerikler</vt:lpstr>
      <vt:lpstr>Makine Öğrenmesi Nedir?</vt:lpstr>
      <vt:lpstr>Hayatımızda Makine Öğrenmesi</vt:lpstr>
      <vt:lpstr>Makineler Nasıl Öğrenir</vt:lpstr>
      <vt:lpstr>Makineler Nasıl Öğrenir - 2</vt:lpstr>
      <vt:lpstr>Sayı Tahminine Yeniden Bakalım</vt:lpstr>
      <vt:lpstr>Öğrenme Çeşitleri</vt:lpstr>
      <vt:lpstr>Gözetimli Öğrenme Nedir</vt:lpstr>
      <vt:lpstr>Regresyon</vt:lpstr>
      <vt:lpstr>Regresyon</vt:lpstr>
      <vt:lpstr>Lineer Regresyon</vt:lpstr>
      <vt:lpstr>Lineer Regresyon</vt:lpstr>
      <vt:lpstr>Lineer Regresyon - Gradient Descent</vt:lpstr>
      <vt:lpstr>Lineer Regresyon – Gradient Descent</vt:lpstr>
      <vt:lpstr>Lineer Regresyon – Gradient Descent</vt:lpstr>
      <vt:lpstr>Learning Rate Kıyaslaması</vt:lpstr>
      <vt:lpstr>PowerPoint Presentation</vt:lpstr>
      <vt:lpstr>Sınıflandırma</vt:lpstr>
      <vt:lpstr>Lojistik Regresyon</vt:lpstr>
      <vt:lpstr>Lojistik Regresyon - 2</vt:lpstr>
      <vt:lpstr>MSE - LogLoss</vt:lpstr>
      <vt:lpstr>İkili Sınıflandırmada Sınıf Seçimi</vt:lpstr>
      <vt:lpstr>Bitirmeden Önce - Deep Learning Hayatımızın Her Yerinde</vt:lpstr>
      <vt:lpstr>Dikkatiniz için 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ile Programlamaya Giriş</dc:title>
  <dc:creator>Reviewer</dc:creator>
  <cp:lastModifiedBy>Kaan BIÇAKCI</cp:lastModifiedBy>
  <cp:revision>66</cp:revision>
  <dcterms:created xsi:type="dcterms:W3CDTF">2021-10-01T06:11:46Z</dcterms:created>
  <dcterms:modified xsi:type="dcterms:W3CDTF">2022-03-22T17:10:00Z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0x010100DFE610086E2B594499E184BA3E93512E</vt:lpwstr>
  </property>
</Properties>
</file>

<file path=docProps/thumbnail.jpeg>
</file>